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706" r:id="rId6"/>
    <p:sldMasterId id="2147483725" r:id="rId7"/>
  </p:sldMasterIdLst>
  <p:notesMasterIdLst>
    <p:notesMasterId r:id="rId21"/>
  </p:notesMasterIdLst>
  <p:handoutMasterIdLst>
    <p:handoutMasterId r:id="rId22"/>
  </p:handoutMasterIdLst>
  <p:sldIdLst>
    <p:sldId id="342" r:id="rId8"/>
    <p:sldId id="370" r:id="rId9"/>
    <p:sldId id="371" r:id="rId10"/>
    <p:sldId id="385" r:id="rId11"/>
    <p:sldId id="394" r:id="rId12"/>
    <p:sldId id="395" r:id="rId13"/>
    <p:sldId id="396" r:id="rId14"/>
    <p:sldId id="392" r:id="rId15"/>
    <p:sldId id="393" r:id="rId16"/>
    <p:sldId id="397" r:id="rId17"/>
    <p:sldId id="384" r:id="rId18"/>
    <p:sldId id="399" r:id="rId19"/>
    <p:sldId id="400" r:id="rId20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ullivan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529" autoAdjust="0"/>
  </p:normalViewPr>
  <p:slideViewPr>
    <p:cSldViewPr showGuides="1">
      <p:cViewPr varScale="1">
        <p:scale>
          <a:sx n="115" d="100"/>
          <a:sy n="115" d="100"/>
        </p:scale>
        <p:origin x="378" y="108"/>
      </p:cViewPr>
      <p:guideLst>
        <p:guide orient="horz" pos="618"/>
        <p:guide pos="56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20/05/2016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20/05/2016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69" indent="-342969" defTabSz="914473">
              <a:spcAft>
                <a:spcPts val="360"/>
              </a:spcAft>
              <a:buClr>
                <a:srgbClr val="00AAFF"/>
              </a:buClr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75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5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7426B-7391-449A-B56C-E1A77128C4C4}" type="datetime1">
              <a:rPr lang="en-AU" smtClean="0"/>
              <a:t>20/05/2016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Quote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53C63E-8608-4356-A9B4-3041BECC50FE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quote source</a:t>
            </a:r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2"/>
            <a:ext cx="12193413" cy="68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rgbClr val="CDFF00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7C619A-9F18-4D93-8EEE-576C0CEDC744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310737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8A7282-7E62-4A14-AE3D-1D7B2A93D2EB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466"/>
            <a:ext cx="12234761" cy="6882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296D27-F043-4AA9-8974-B62606321D20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2371920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27EC78-456A-4865-B680-20C760E8899D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03153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3F3440-954A-4538-AC1A-056357DB9993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284334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7B076-14EA-466D-BE4C-A9F50CB1DB2F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100296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/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3F5FDA6A-7377-43F0-BE92-D7E03436024A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982" y="1581206"/>
            <a:ext cx="7200800" cy="478607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78982" y="693490"/>
            <a:ext cx="595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5"/>
                </a:solidFill>
              </a:rPr>
              <a:t>This slide</a:t>
            </a:r>
            <a:r>
              <a:rPr lang="en-AU" sz="2800" baseline="0" dirty="0">
                <a:solidFill>
                  <a:schemeClr val="accent5"/>
                </a:solidFill>
              </a:rPr>
              <a:t> is for colour reference only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054" y="477466"/>
            <a:ext cx="185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>
                <a:solidFill>
                  <a:schemeClr val="accent5"/>
                </a:solidFill>
              </a:rPr>
              <a:t>Colour Palette</a:t>
            </a:r>
            <a:endParaRPr lang="en-AU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4566" y="1197546"/>
            <a:ext cx="228780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Our identity features large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areas of navy and white,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punctuated by a selected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palette of highlight colours.</a:t>
            </a:r>
          </a:p>
          <a:p>
            <a:endParaRPr lang="en-AU" sz="900" b="1" i="0" u="none" strike="noStrike" baseline="0" dirty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Base colours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Navy and white colour the majority of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backgrounds and copy in all applications.</a:t>
            </a: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Highlight colours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Highlight colours are used in conjunction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with the base colours to create a vibrant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and diverse identity.</a:t>
            </a:r>
          </a:p>
          <a:p>
            <a:endParaRPr lang="en-AU" sz="900" b="0" i="0" u="none" strike="noStrike" baseline="0" dirty="0">
              <a:solidFill>
                <a:srgbClr val="FFFFFF"/>
              </a:solidFill>
              <a:latin typeface="SegoeUI"/>
            </a:endParaRP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Highlight colours can be used for: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headings and subheadings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highlight copy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rules and/or boxes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links and/or buttons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tinting images</a:t>
            </a:r>
          </a:p>
          <a:p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• </a:t>
            </a:r>
            <a:r>
              <a:rPr lang="fr-FR" sz="900" b="0" i="0" u="none" strike="noStrike" baseline="0" dirty="0" err="1">
                <a:solidFill>
                  <a:srgbClr val="FFFFFF"/>
                </a:solidFill>
                <a:latin typeface="SegoeUI"/>
              </a:rPr>
              <a:t>graphic</a:t>
            </a:r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 </a:t>
            </a:r>
            <a:r>
              <a:rPr lang="fr-FR" sz="900" b="0" i="0" u="none" strike="noStrike" baseline="0" dirty="0" err="1">
                <a:solidFill>
                  <a:srgbClr val="FFFFFF"/>
                </a:solidFill>
                <a:latin typeface="SegoeUI"/>
              </a:rPr>
              <a:t>devices</a:t>
            </a:r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 </a:t>
            </a:r>
          </a:p>
          <a:p>
            <a:endParaRPr lang="en-AU" sz="900" b="1" i="0" u="none" strike="noStrike" baseline="0" dirty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Highlight tints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Tints are used for charts and diagrams.</a:t>
            </a: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Do not over-use </a:t>
            </a:r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– using one secondary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colour per page is recommended.</a:t>
            </a:r>
          </a:p>
          <a:p>
            <a:endParaRPr lang="en-AU" sz="900" b="0" i="0" u="none" strike="noStrike" baseline="0" dirty="0">
              <a:solidFill>
                <a:srgbClr val="FFFFFF"/>
              </a:solidFill>
              <a:latin typeface="SegoeUI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Please don’t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use any colours outside of the specified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colour palette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create non-specified tints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use only the secondary colour palette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403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/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EB0C-E0F4-4D54-8802-444B3795F447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DE6C6-C590-49E9-A276-1E4436ED8632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4C9864-B42F-4630-8D14-032F043D4F5A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608796-9B0F-4562-8B24-605712DA42CC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818116-0FD4-46BD-9C92-4659A016A9BC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DF473-A274-4EAB-8ACB-A625907D719A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5F8C3A3D-83B9-43DD-9BF7-780E58F06FD4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97A346-A33F-4E34-9C11-030E9778A046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>
                <a:solidFill>
                  <a:schemeClr val="tx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45375E-DFE7-4C72-B93A-2727306180A5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CDA094-983C-4DFD-9BDE-3A42B28F6800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3EB2C-51BB-4E2C-9A39-75672A11895C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E02B9A-2D96-4A96-BE1A-8B835F0FFEED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CF92F6-924F-4B67-8486-875E0327464E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5835CD-D18B-406F-A65C-8CDEC8D1D726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>
                <a:solidFill>
                  <a:schemeClr val="tx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99ECC-3046-4D58-B126-7F86109E97D7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E5C5B2-D5B6-40C1-8A5F-EA020DF9B4F9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D38B8-94C2-4B46-AADE-2AE7645E6FD5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2205CE-A523-44DF-BEDC-103DB06DFA39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43399B-D41D-4B59-B777-AAD0AF02BAE3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/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" y="1"/>
            <a:ext cx="12187776" cy="6861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63349" y="1151310"/>
            <a:ext cx="6771564" cy="1518788"/>
          </a:xfrm>
        </p:spPr>
        <p:txBody>
          <a:bodyPr anchor="t" anchorCtr="0"/>
          <a:lstStyle>
            <a:lvl1pPr>
              <a:lnSpc>
                <a:spcPts val="5443"/>
              </a:lnSpc>
              <a:defRPr sz="5443" spc="-272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3350" y="2771699"/>
            <a:ext cx="5040785" cy="592770"/>
          </a:xfrm>
        </p:spPr>
        <p:txBody>
          <a:bodyPr/>
          <a:lstStyle>
            <a:lvl1pPr marL="0" indent="0" algn="l">
              <a:lnSpc>
                <a:spcPts val="1815"/>
              </a:lnSpc>
              <a:spcBef>
                <a:spcPts val="0"/>
              </a:spcBef>
              <a:buNone/>
              <a:defRPr sz="1815" spc="-91" baseline="0">
                <a:solidFill>
                  <a:schemeClr val="bg1"/>
                </a:solidFill>
              </a:defRPr>
            </a:lvl1pPr>
            <a:lvl2pPr marL="493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1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6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62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5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5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3350" y="3472999"/>
            <a:ext cx="4384074" cy="1720590"/>
          </a:xfrm>
        </p:spPr>
        <p:txBody>
          <a:bodyPr/>
          <a:lstStyle>
            <a:lvl1pPr marL="0" indent="0">
              <a:buNone/>
              <a:defRPr sz="817" spc="-18" baseline="0"/>
            </a:lvl1pPr>
            <a:lvl2pPr marL="77771" indent="-77771">
              <a:defRPr sz="817" spc="-18" baseline="0"/>
            </a:lvl2pPr>
            <a:lvl3pPr marL="164184" indent="-86413">
              <a:defRPr sz="817" spc="-18" baseline="0"/>
            </a:lvl3pPr>
            <a:lvl4pPr marL="241955" indent="-77771">
              <a:defRPr sz="817" spc="-18" baseline="0"/>
            </a:lvl4pPr>
            <a:lvl5pPr marL="328368" indent="-86413">
              <a:defRPr sz="817" spc="-18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00394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5951236" cy="2088716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defRPr sz="3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sz="1400"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Try to write your titles so that they fit on three lines</a:t>
            </a:r>
          </a:p>
          <a:p>
            <a:pPr lvl="1"/>
            <a:r>
              <a:rPr lang="en-US" dirty="0"/>
              <a:t>U</a:t>
            </a:r>
            <a:r>
              <a:rPr lang="en-AU" dirty="0"/>
              <a:t>se text indent for level2 name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5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6" y="-17149"/>
            <a:ext cx="12251365" cy="6893886"/>
          </a:xfrm>
          <a:prstGeom prst="rect">
            <a:avLst/>
          </a:prstGeom>
        </p:spPr>
      </p:pic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Sub-divider slide</a:t>
            </a:r>
          </a:p>
          <a:p>
            <a:pPr lvl="0"/>
            <a:r>
              <a:rPr lang="en-US" dirty="0"/>
              <a:t>title only</a:t>
            </a:r>
          </a:p>
        </p:txBody>
      </p:sp>
      <p:sp>
        <p:nvSpPr>
          <p:cNvPr id="25" name="Slide Number Placeholder 27"/>
          <p:cNvSpPr txBox="1">
            <a:spLocks/>
          </p:cNvSpPr>
          <p:nvPr userDrawn="1"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prstClr val="white"/>
                </a:solidFill>
              </a:rPr>
              <a:t>Telstra Unrestricted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/ Copyright ©2016 by Readify Pty Ltd</a:t>
            </a:r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>
                <a:solidFill>
                  <a:prstClr val="white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prstClr val="white"/>
                </a:solidFill>
              </a:rPr>
              <a:pPr/>
              <a:t>‹#›</a:t>
            </a:fld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363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Alter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dirty="0"/>
              <a:t>Sub-divider slide</a:t>
            </a:r>
          </a:p>
          <a:p>
            <a:pPr lvl="0"/>
            <a:r>
              <a:rPr lang="en-GB" dirty="0"/>
              <a:t>title only (alternative)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11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3919" y="1699593"/>
            <a:ext cx="7199063" cy="14763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3501" cap="none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7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501" dirty="0" smtClean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Sub divider slide</a:t>
            </a:r>
          </a:p>
          <a:p>
            <a:pPr lvl="1"/>
            <a:r>
              <a:rPr lang="en-US" dirty="0"/>
              <a:t>Sub divider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01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3547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pc="0">
                <a:solidFill>
                  <a:schemeClr val="bg2"/>
                </a:solidFill>
              </a:defRPr>
            </a:lvl1pPr>
            <a:lvl2pPr marL="180036" indent="-180014">
              <a:buFont typeface="Arial" pitchFamily="34" charset="0"/>
              <a:buChar char="–"/>
              <a:defRPr spc="0"/>
            </a:lvl2pPr>
            <a:lvl3pPr marL="360072" indent="-180014">
              <a:buFont typeface="Arial" pitchFamily="34" charset="0"/>
              <a:buChar char="•"/>
              <a:defRPr spc="0"/>
            </a:lvl3pPr>
            <a:lvl4pPr marL="540108" indent="-180014">
              <a:spcAft>
                <a:spcPts val="1200"/>
              </a:spcAft>
              <a:buFont typeface="Arial" pitchFamily="34" charset="0"/>
              <a:buChar char="•"/>
              <a:defRPr spc="0"/>
            </a:lvl4pPr>
            <a:lvl5pPr marL="720144" indent="-180014">
              <a:spcAft>
                <a:spcPts val="1200"/>
              </a:spcAft>
              <a:buFont typeface="Arial" pitchFamily="34" charset="0"/>
              <a:buChar char="•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9661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u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257163" indent="-257163">
              <a:buClr>
                <a:schemeClr val="tx2"/>
              </a:buClr>
              <a:buFont typeface="+mj-lt"/>
              <a:buAutoNum type="arabicPeriod"/>
              <a:defRPr spc="0">
                <a:solidFill>
                  <a:schemeClr val="bg2"/>
                </a:solidFill>
              </a:defRPr>
            </a:lvl1pPr>
            <a:lvl2pPr marL="514327" indent="-257163">
              <a:buClr>
                <a:schemeClr val="tx2"/>
              </a:buClr>
              <a:buFont typeface="+mj-lt"/>
              <a:buAutoNum type="arabicPeriod"/>
              <a:defRPr spc="0"/>
            </a:lvl2pPr>
            <a:lvl3pPr marL="771490" indent="-257163">
              <a:buClr>
                <a:schemeClr val="tx2"/>
              </a:buClr>
              <a:buFont typeface="+mj-lt"/>
              <a:buAutoNum type="arabicPeriod"/>
              <a:defRPr spc="0"/>
            </a:lvl3pPr>
            <a:lvl4pPr marL="1028654" indent="-257163">
              <a:buClr>
                <a:schemeClr val="tx2"/>
              </a:buClr>
              <a:buFont typeface="+mj-lt"/>
              <a:buAutoNum type="arabicPeriod"/>
              <a:defRPr spc="0"/>
            </a:lvl4pPr>
            <a:lvl5pPr marL="1285817" indent="-257163">
              <a:buClr>
                <a:schemeClr val="tx2"/>
              </a:buClr>
              <a:buFont typeface="+mj-lt"/>
              <a:buAutoNum type="arabicPeriod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0733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 numCol="2" spcCol="179978"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498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1003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1504635"/>
            <a:ext cx="5231319" cy="4302996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baseline="0">
                <a:solidFill>
                  <a:schemeClr val="bg2"/>
                </a:solidFill>
              </a:defRPr>
            </a:lvl2pPr>
            <a:lvl3pPr marL="257163">
              <a:defRPr baseline="0">
                <a:solidFill>
                  <a:schemeClr val="bg2"/>
                </a:solidFill>
              </a:defRPr>
            </a:lvl3pPr>
            <a:lvl4pPr marL="514327">
              <a:defRPr>
                <a:solidFill>
                  <a:schemeClr val="bg2"/>
                </a:solidFill>
              </a:defRPr>
            </a:lvl4pPr>
            <a:lvl5pPr marL="771490"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84952" y="1504635"/>
            <a:ext cx="5639266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3913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461" y="1504634"/>
            <a:ext cx="11081757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08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290-B4BF-45B7-BDBD-4A04E8E4CBD8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95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2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2" y="1504634"/>
            <a:ext cx="1115642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2782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5"/>
          </p:nvPr>
        </p:nvSpPr>
        <p:spPr>
          <a:xfrm>
            <a:off x="6614156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2665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1115007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3070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5"/>
          </p:nvPr>
        </p:nvSpPr>
        <p:spPr>
          <a:xfrm>
            <a:off x="6588760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67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2856209"/>
            <a:ext cx="5999219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Last slide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457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4341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5951236" cy="2088716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defRPr sz="3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sz="1400"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Try to write your titles so that they fit on three lines</a:t>
            </a:r>
          </a:p>
          <a:p>
            <a:pPr lvl="1"/>
            <a:r>
              <a:rPr lang="en-US" dirty="0"/>
              <a:t>U</a:t>
            </a:r>
            <a:r>
              <a:rPr lang="en-AU" dirty="0"/>
              <a:t>se text indent for level2 name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88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6" y="-17149"/>
            <a:ext cx="12251365" cy="6893886"/>
          </a:xfrm>
          <a:prstGeom prst="rect">
            <a:avLst/>
          </a:prstGeom>
        </p:spPr>
      </p:pic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Sub-divider slide</a:t>
            </a:r>
          </a:p>
          <a:p>
            <a:pPr lvl="0"/>
            <a:r>
              <a:rPr lang="en-US" dirty="0"/>
              <a:t>title only</a:t>
            </a:r>
          </a:p>
        </p:txBody>
      </p:sp>
      <p:sp>
        <p:nvSpPr>
          <p:cNvPr id="25" name="Slide Number Placeholder 27"/>
          <p:cNvSpPr txBox="1">
            <a:spLocks/>
          </p:cNvSpPr>
          <p:nvPr userDrawn="1"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prstClr val="white"/>
                </a:solidFill>
              </a:rPr>
              <a:t>Telstra Unrestricted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/ Copyright ©2016 by Readify Pty Ltd</a:t>
            </a:r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>
                <a:solidFill>
                  <a:prstClr val="white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prstClr val="white"/>
                </a:solidFill>
              </a:rPr>
              <a:pPr/>
              <a:t>‹#›</a:t>
            </a:fld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986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Alter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dirty="0"/>
              <a:t>Sub-divider slide</a:t>
            </a:r>
          </a:p>
          <a:p>
            <a:pPr lvl="0"/>
            <a:r>
              <a:rPr lang="en-GB" dirty="0"/>
              <a:t>title only (alternative)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1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3988-A956-4BEA-87EB-0A78E338C38A}" type="datetime1">
              <a:rPr lang="en-AU" smtClean="0"/>
              <a:t>20/05/2016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3919" y="1699593"/>
            <a:ext cx="7199063" cy="14763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3501" cap="none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7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501" dirty="0" smtClean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Sub divider slide</a:t>
            </a:r>
          </a:p>
          <a:p>
            <a:pPr lvl="1"/>
            <a:r>
              <a:rPr lang="en-US" dirty="0"/>
              <a:t>Sub divider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258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1465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pc="0">
                <a:solidFill>
                  <a:schemeClr val="bg2"/>
                </a:solidFill>
              </a:defRPr>
            </a:lvl1pPr>
            <a:lvl2pPr marL="180036" indent="-180014">
              <a:buFont typeface="Arial" pitchFamily="34" charset="0"/>
              <a:buChar char="–"/>
              <a:defRPr spc="0"/>
            </a:lvl2pPr>
            <a:lvl3pPr marL="360072" indent="-180014">
              <a:buFont typeface="Arial" pitchFamily="34" charset="0"/>
              <a:buChar char="•"/>
              <a:defRPr spc="0"/>
            </a:lvl3pPr>
            <a:lvl4pPr marL="540108" indent="-180014">
              <a:spcAft>
                <a:spcPts val="1200"/>
              </a:spcAft>
              <a:buFont typeface="Arial" pitchFamily="34" charset="0"/>
              <a:buChar char="•"/>
              <a:defRPr spc="0"/>
            </a:lvl4pPr>
            <a:lvl5pPr marL="720144" indent="-180014">
              <a:spcAft>
                <a:spcPts val="1200"/>
              </a:spcAft>
              <a:buFont typeface="Arial" pitchFamily="34" charset="0"/>
              <a:buChar char="•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2409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u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257163" indent="-257163">
              <a:buClr>
                <a:schemeClr val="tx2"/>
              </a:buClr>
              <a:buFont typeface="+mj-lt"/>
              <a:buAutoNum type="arabicPeriod"/>
              <a:defRPr spc="0">
                <a:solidFill>
                  <a:schemeClr val="bg2"/>
                </a:solidFill>
              </a:defRPr>
            </a:lvl1pPr>
            <a:lvl2pPr marL="514327" indent="-257163">
              <a:buClr>
                <a:schemeClr val="tx2"/>
              </a:buClr>
              <a:buFont typeface="+mj-lt"/>
              <a:buAutoNum type="arabicPeriod"/>
              <a:defRPr spc="0"/>
            </a:lvl2pPr>
            <a:lvl3pPr marL="771490" indent="-257163">
              <a:buClr>
                <a:schemeClr val="tx2"/>
              </a:buClr>
              <a:buFont typeface="+mj-lt"/>
              <a:buAutoNum type="arabicPeriod"/>
              <a:defRPr spc="0"/>
            </a:lvl3pPr>
            <a:lvl4pPr marL="1028654" indent="-257163">
              <a:buClr>
                <a:schemeClr val="tx2"/>
              </a:buClr>
              <a:buFont typeface="+mj-lt"/>
              <a:buAutoNum type="arabicPeriod"/>
              <a:defRPr spc="0"/>
            </a:lvl4pPr>
            <a:lvl5pPr marL="1285817" indent="-257163">
              <a:buClr>
                <a:schemeClr val="tx2"/>
              </a:buClr>
              <a:buFont typeface="+mj-lt"/>
              <a:buAutoNum type="arabicPeriod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6258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 numCol="2" spcCol="179978"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6066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1225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1504635"/>
            <a:ext cx="5231319" cy="4302996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baseline="0">
                <a:solidFill>
                  <a:schemeClr val="bg2"/>
                </a:solidFill>
              </a:defRPr>
            </a:lvl2pPr>
            <a:lvl3pPr marL="257163">
              <a:defRPr baseline="0">
                <a:solidFill>
                  <a:schemeClr val="bg2"/>
                </a:solidFill>
              </a:defRPr>
            </a:lvl3pPr>
            <a:lvl4pPr marL="514327">
              <a:defRPr>
                <a:solidFill>
                  <a:schemeClr val="bg2"/>
                </a:solidFill>
              </a:defRPr>
            </a:lvl4pPr>
            <a:lvl5pPr marL="771490"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84952" y="1504635"/>
            <a:ext cx="5639266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880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461" y="1504634"/>
            <a:ext cx="11081757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0864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95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086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2" y="1504634"/>
            <a:ext cx="1115642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97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A473F-14FD-4596-94ED-8B38D79738BE}" type="datetime1">
              <a:rPr lang="en-AU" smtClean="0"/>
              <a:t>20/05/2016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5"/>
          </p:nvPr>
        </p:nvSpPr>
        <p:spPr>
          <a:xfrm>
            <a:off x="6614156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557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1115007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6018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5"/>
          </p:nvPr>
        </p:nvSpPr>
        <p:spPr>
          <a:xfrm>
            <a:off x="6588760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066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2856209"/>
            <a:ext cx="5999219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Last slide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542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32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C023-C38F-4EDC-9EAF-B0E480D0FDA2}" type="datetime1">
              <a:rPr lang="en-AU" smtClean="0"/>
              <a:t>20/05/2016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C081574-9019-48F0-99BA-98411A535B7A}" type="datetime1">
              <a:rPr lang="en-AU" smtClean="0"/>
              <a:t>20/05/2016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7" r:id="rId2"/>
    <p:sldLayoutId id="2147483683" r:id="rId3"/>
    <p:sldLayoutId id="2147483678" r:id="rId4"/>
    <p:sldLayoutId id="2147483679" r:id="rId5"/>
    <p:sldLayoutId id="2147483680" r:id="rId6"/>
    <p:sldLayoutId id="2147483681" r:id="rId7"/>
    <p:sldLayoutId id="2147483654" r:id="rId8"/>
    <p:sldLayoutId id="2147483655" r:id="rId9"/>
    <p:sldLayoutId id="2147483682" r:id="rId10"/>
    <p:sldLayoutId id="2147483684" r:id="rId11"/>
    <p:sldLayoutId id="2147483694" r:id="rId12"/>
    <p:sldLayoutId id="2147483685" r:id="rId13"/>
    <p:sldLayoutId id="2147483693" r:id="rId14"/>
    <p:sldLayoutId id="2147483695" r:id="rId15"/>
    <p:sldLayoutId id="2147483692" r:id="rId16"/>
    <p:sldLayoutId id="2147483696" r:id="rId17"/>
    <p:sldLayoutId id="2147483649" r:id="rId18"/>
    <p:sldLayoutId id="2147483656" r:id="rId19"/>
    <p:sldLayoutId id="2147483658" r:id="rId20"/>
    <p:sldLayoutId id="2147483657" r:id="rId21"/>
    <p:sldLayoutId id="2147483659" r:id="rId22"/>
    <p:sldLayoutId id="2147483660" r:id="rId23"/>
    <p:sldLayoutId id="2147483651" r:id="rId24"/>
    <p:sldLayoutId id="2147483661" r:id="rId25"/>
    <p:sldLayoutId id="2147483663" r:id="rId26"/>
    <p:sldLayoutId id="2147483662" r:id="rId27"/>
    <p:sldLayoutId id="2147483664" r:id="rId28"/>
    <p:sldLayoutId id="2147483665" r:id="rId29"/>
    <p:sldLayoutId id="2147483666" r:id="rId30"/>
    <p:sldLayoutId id="2147483667" r:id="rId31"/>
    <p:sldLayoutId id="2147483669" r:id="rId32"/>
    <p:sldLayoutId id="2147483668" r:id="rId33"/>
    <p:sldLayoutId id="2147483670" r:id="rId34"/>
    <p:sldLayoutId id="2147483671" r:id="rId35"/>
    <p:sldLayoutId id="2147483672" r:id="rId36"/>
    <p:sldLayoutId id="2147483673" r:id="rId37"/>
    <p:sldLayoutId id="2147483675" r:id="rId38"/>
    <p:sldLayoutId id="2147483674" r:id="rId39"/>
    <p:sldLayoutId id="2147483676" r:id="rId40"/>
    <p:sldLayoutId id="2147483677" r:id="rId41"/>
    <p:sldLayoutId id="2147483686" r:id="rId42"/>
    <p:sldLayoutId id="2147483687" r:id="rId43"/>
    <p:sldLayoutId id="2147483689" r:id="rId44"/>
    <p:sldLayoutId id="2147483688" r:id="rId45"/>
    <p:sldLayoutId id="2147483690" r:id="rId46"/>
    <p:sldLayoutId id="2147483691" r:id="rId47"/>
    <p:sldLayoutId id="2147483704" r:id="rId48"/>
  </p:sldLayoutIdLst>
  <p:hf sldNum="0" hdr="0" ft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>
          <a:xfrm>
            <a:off x="7247185" y="6298994"/>
            <a:ext cx="3860297" cy="9002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11195316" y="6298994"/>
            <a:ext cx="479938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 defTabSz="914473"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062" y="255683"/>
            <a:ext cx="9118813" cy="8173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This is a paragraph slide</a:t>
            </a:r>
            <a:br>
              <a:rPr lang="en-US" dirty="0"/>
            </a:br>
            <a:r>
              <a:rPr lang="en-US" dirty="0"/>
              <a:t>with a two 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062" y="1504182"/>
            <a:ext cx="9502763" cy="4302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27"/>
          <p:cNvSpPr txBox="1">
            <a:spLocks/>
          </p:cNvSpPr>
          <p:nvPr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srgbClr val="505050"/>
                </a:solidFill>
              </a:rPr>
              <a:t>Telstra Unrestricted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hf sldNum="0" hdr="0" ftr="0" dt="0"/>
  <p:txStyles>
    <p:titleStyle>
      <a:lvl1pPr algn="l" defTabSz="914473" rtl="0" eaLnBrk="1" latinLnBrk="0" hangingPunct="1">
        <a:lnSpc>
          <a:spcPct val="85000"/>
        </a:lnSpc>
        <a:spcBef>
          <a:spcPct val="0"/>
        </a:spcBef>
        <a:buNone/>
        <a:defRPr sz="3201" kern="0" cap="none" spc="0" baseline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257163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2pPr>
      <a:lvl3pPr marL="514327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3pPr>
      <a:lvl4pPr marL="77149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4pPr>
      <a:lvl5pPr marL="1028654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5pPr>
      <a:lvl6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2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>
          <a:xfrm>
            <a:off x="7247185" y="6298994"/>
            <a:ext cx="3860297" cy="9002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11195316" y="6298994"/>
            <a:ext cx="479938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 defTabSz="914473"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062" y="255683"/>
            <a:ext cx="9118813" cy="8173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This is a paragraph slide</a:t>
            </a:r>
            <a:br>
              <a:rPr lang="en-US" dirty="0"/>
            </a:br>
            <a:r>
              <a:rPr lang="en-US" dirty="0"/>
              <a:t>with a two 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062" y="1504182"/>
            <a:ext cx="9502763" cy="4302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27"/>
          <p:cNvSpPr txBox="1">
            <a:spLocks/>
          </p:cNvSpPr>
          <p:nvPr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srgbClr val="505050"/>
                </a:solidFill>
              </a:rPr>
              <a:t>Telstra Unrestricted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</p:sldLayoutIdLst>
  <p:hf sldNum="0" hdr="0" ftr="0" dt="0"/>
  <p:txStyles>
    <p:titleStyle>
      <a:lvl1pPr algn="l" defTabSz="914473" rtl="0" eaLnBrk="1" latinLnBrk="0" hangingPunct="1">
        <a:lnSpc>
          <a:spcPct val="85000"/>
        </a:lnSpc>
        <a:spcBef>
          <a:spcPct val="0"/>
        </a:spcBef>
        <a:buNone/>
        <a:defRPr sz="3201" kern="0" cap="none" spc="0" baseline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257163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2pPr>
      <a:lvl3pPr marL="514327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3pPr>
      <a:lvl4pPr marL="77149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4pPr>
      <a:lvl5pPr marL="1028654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5pPr>
      <a:lvl6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2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590" y="1125538"/>
            <a:ext cx="7200800" cy="3024336"/>
          </a:xfrm>
        </p:spPr>
        <p:txBody>
          <a:bodyPr/>
          <a:lstStyle/>
          <a:p>
            <a:r>
              <a:rPr lang="en-US" dirty="0" smtClean="0"/>
              <a:t>Machine learning with F#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550590" y="4097025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Yousry </a:t>
            </a:r>
            <a:r>
              <a:rPr lang="en-US" sz="2000" dirty="0" smtClean="0">
                <a:solidFill>
                  <a:schemeClr val="bg1"/>
                </a:solidFill>
              </a:rPr>
              <a:t>Mohamed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22774" y="425962"/>
            <a:ext cx="10048720" cy="79208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Linear Regression Objective </a:t>
            </a:r>
            <a:r>
              <a:rPr lang="en-AU" sz="2000" dirty="0" smtClean="0">
                <a:solidFill>
                  <a:schemeClr val="accent1"/>
                </a:solidFill>
              </a:rPr>
              <a:t>(applies to any other ML algorithm)</a:t>
            </a:r>
            <a:endParaRPr lang="en-AU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7" y="2673710"/>
            <a:ext cx="3666395" cy="3600400"/>
          </a:xfrm>
          <a:prstGeom prst="rect">
            <a:avLst/>
          </a:prstGeom>
        </p:spPr>
      </p:pic>
      <p:pic>
        <p:nvPicPr>
          <p:cNvPr id="9218" name="Picture 2" descr="http://rack.1.mshcdn.com/media/ZgkyMDEzLzA0LzAyLzNmL2NhcnJhZGlvaXN0LjM2OTg5LmpwZwpwCXRodW1iCTk1MHg1MzQjCmUJanBn/2b72bd2d/e3f/car-radio-ist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4" y="3069754"/>
            <a:ext cx="499606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4566" y="1218050"/>
            <a:ext cx="9962829" cy="1455660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Fine tuning model parameters to achieve a fit with minimum errors and maximum generalization</a:t>
            </a:r>
            <a:endParaRPr lang="en-AU" sz="18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2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598" y="159286"/>
            <a:ext cx="10048720" cy="1143265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194" name="Picture 2" descr="http://www.carsut.com/wp-content/uploads/2015/07/burnou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302551"/>
            <a:ext cx="7488832" cy="497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smtClean="0"/>
              <a:t>It is fun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Better usage of ready made APIs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Another tool in your toolbox</a:t>
            </a:r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Key takeaways</a:t>
            </a:r>
            <a:endParaRPr lang="en-AU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smtClean="0"/>
              <a:t>Coursera ML course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Expert F# book in our </a:t>
            </a:r>
            <a:r>
              <a:rPr lang="en-US" dirty="0" smtClean="0"/>
              <a:t>library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Pluralsight : F# course by Liam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Free eBook : An Introduction to statistical learning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Book </a:t>
            </a:r>
            <a:r>
              <a:rPr lang="en-US" dirty="0"/>
              <a:t>: Predictive Analytics with Microsoft Azure Machine </a:t>
            </a:r>
            <a:r>
              <a:rPr lang="en-US" dirty="0" smtClean="0"/>
              <a:t>Learning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Azure ML online docs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Resources</a:t>
            </a:r>
            <a:endParaRPr lang="en-AU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1"/>
                </a:solidFill>
              </a:rPr>
              <a:t>Agenda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80794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ML Intro</a:t>
            </a:r>
            <a:endParaRPr lang="en-AU" sz="1800" dirty="0">
              <a:latin typeface="Lucida Sans"/>
              <a:cs typeface="Lucida Sans"/>
            </a:endParaRP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Linear Regression Background</a:t>
            </a:r>
            <a:endParaRPr lang="en-AU" sz="1800" dirty="0">
              <a:latin typeface="Lucida Sans"/>
              <a:cs typeface="Lucida Sans"/>
            </a:endParaRP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Demo in F#</a:t>
            </a:r>
            <a:endParaRPr lang="en-AU" sz="1800" dirty="0">
              <a:latin typeface="Lucida Sans"/>
              <a:cs typeface="Lucida Sans"/>
            </a:endParaRP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Demo in Azure ML</a:t>
            </a:r>
            <a:endParaRPr lang="en-AU" sz="18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6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 smtClean="0">
                <a:solidFill>
                  <a:srgbClr val="00AEEF"/>
                </a:solidFill>
              </a:rPr>
              <a:t>What is ML</a:t>
            </a:r>
            <a:endParaRPr lang="en-US" sz="4800" dirty="0">
              <a:solidFill>
                <a:srgbClr val="00AEEF"/>
              </a:solidFill>
            </a:endParaRP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3535" y="1116675"/>
            <a:ext cx="9962829" cy="129614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Field of study that gives computers the ability to learn without being explicitly programmed</a:t>
            </a:r>
            <a:endParaRPr lang="en-AU" sz="1800" dirty="0">
              <a:latin typeface="Lucida Sans"/>
              <a:cs typeface="Lucida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9" y="2423368"/>
            <a:ext cx="10592343" cy="42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 txBox="1">
            <a:spLocks/>
          </p:cNvSpPr>
          <p:nvPr/>
        </p:nvSpPr>
        <p:spPr>
          <a:xfrm>
            <a:off x="824206" y="552101"/>
            <a:ext cx="10048720" cy="1295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AU" sz="5400" dirty="0">
              <a:solidFill>
                <a:schemeClr val="accent1"/>
              </a:solidFill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ML general workflow</a:t>
            </a:r>
            <a:endParaRPr lang="en-AU" sz="4800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87094" y="2061642"/>
            <a:ext cx="2808312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Training/Historical Data</a:t>
            </a:r>
            <a:endParaRPr lang="en-AU" sz="1600" i="1" dirty="0"/>
          </a:p>
        </p:txBody>
      </p:sp>
      <p:sp>
        <p:nvSpPr>
          <p:cNvPr id="25" name="Down Arrow 24"/>
          <p:cNvSpPr/>
          <p:nvPr/>
        </p:nvSpPr>
        <p:spPr>
          <a:xfrm>
            <a:off x="6322666" y="2976042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5879182" y="3511156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Learning Algorithm</a:t>
            </a:r>
            <a:endParaRPr lang="en-AU" sz="1600" dirty="0"/>
          </a:p>
        </p:txBody>
      </p:sp>
      <p:sp>
        <p:nvSpPr>
          <p:cNvPr id="27" name="Down Arrow 26"/>
          <p:cNvSpPr/>
          <p:nvPr/>
        </p:nvSpPr>
        <p:spPr>
          <a:xfrm>
            <a:off x="6322666" y="4419555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896388" y="4954319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Function </a:t>
            </a:r>
            <a:r>
              <a:rPr lang="en-AU" sz="1600" i="1" dirty="0" smtClean="0"/>
              <a:t>h</a:t>
            </a:r>
            <a:r>
              <a:rPr lang="en-AU" sz="1600" dirty="0" smtClean="0"/>
              <a:t> (Model)</a:t>
            </a:r>
            <a:endParaRPr lang="en-AU" sz="1600" i="1" dirty="0"/>
          </a:p>
        </p:txBody>
      </p:sp>
      <p:sp>
        <p:nvSpPr>
          <p:cNvPr id="29" name="Rectangle 28"/>
          <p:cNvSpPr/>
          <p:nvPr/>
        </p:nvSpPr>
        <p:spPr>
          <a:xfrm>
            <a:off x="3476423" y="4954319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Unseen Input </a:t>
            </a:r>
            <a:r>
              <a:rPr lang="en-AU" sz="1600" i="1" dirty="0" smtClean="0"/>
              <a:t>x</a:t>
            </a:r>
            <a:endParaRPr lang="en-AU" sz="1600" i="1" dirty="0"/>
          </a:p>
        </p:txBody>
      </p:sp>
      <p:sp>
        <p:nvSpPr>
          <p:cNvPr id="30" name="Rectangle 29"/>
          <p:cNvSpPr/>
          <p:nvPr/>
        </p:nvSpPr>
        <p:spPr>
          <a:xfrm>
            <a:off x="8277023" y="4954319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Output </a:t>
            </a:r>
            <a:r>
              <a:rPr lang="en-AU" sz="1600" i="1" dirty="0"/>
              <a:t>y</a:t>
            </a:r>
          </a:p>
        </p:txBody>
      </p:sp>
      <p:sp>
        <p:nvSpPr>
          <p:cNvPr id="31" name="Down Arrow 30"/>
          <p:cNvSpPr/>
          <p:nvPr/>
        </p:nvSpPr>
        <p:spPr>
          <a:xfrm rot="16200000">
            <a:off x="5129890" y="5114529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Down Arrow 31"/>
          <p:cNvSpPr/>
          <p:nvPr/>
        </p:nvSpPr>
        <p:spPr>
          <a:xfrm rot="16200000">
            <a:off x="7530190" y="5114530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Why to rebuild the wheel ( sort of )</a:t>
            </a:r>
            <a:endParaRPr lang="en-AU" sz="48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66" y="2925738"/>
            <a:ext cx="6048672" cy="3367933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50590" y="1454347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smtClean="0"/>
              <a:t>Focus on abstracting the algorithm ideas</a:t>
            </a:r>
            <a:endParaRPr lang="en-AU" sz="1800" dirty="0" smtClean="0">
              <a:latin typeface="Lucida Sans"/>
            </a:endParaRPr>
          </a:p>
          <a:p>
            <a:pPr>
              <a:spcBef>
                <a:spcPts val="600"/>
              </a:spcBef>
            </a:pPr>
            <a:r>
              <a:rPr lang="en-AU" dirty="0"/>
              <a:t>Don’t worry about edge cases and implementation 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1557586"/>
            <a:ext cx="4600000" cy="432380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51713" y="44042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Better use of ready made tools &amp; APIs</a:t>
            </a:r>
            <a:endParaRPr lang="en-AU" sz="48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38" y="2277666"/>
            <a:ext cx="7161905" cy="402857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875300">
            <a:off x="1282591" y="2960234"/>
            <a:ext cx="4212029" cy="53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imgur.com/Ga88zC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4077866"/>
            <a:ext cx="4523964" cy="24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Why F#</a:t>
            </a:r>
            <a:endParaRPr lang="en-AU" sz="4800" dirty="0">
              <a:solidFill>
                <a:schemeClr val="accent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Experiment with data and hypothesis </a:t>
            </a:r>
            <a:r>
              <a:rPr lang="en-US" dirty="0" smtClean="0"/>
              <a:t>quickly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Concise representation of ideas (less ceremony)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Type providers allows to plug into extra goodness like charting, R integration, Hadoop and OData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Linear Regression</a:t>
            </a:r>
            <a:endParaRPr lang="en-AU" sz="4800" dirty="0">
              <a:solidFill>
                <a:schemeClr val="accent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50590" y="1629594"/>
            <a:ext cx="9962829" cy="2232248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Regression is a machine </a:t>
            </a:r>
            <a:r>
              <a:rPr lang="en-US" sz="3200" dirty="0" smtClean="0"/>
              <a:t>learning algorithm </a:t>
            </a:r>
            <a:r>
              <a:rPr lang="en-US" sz="3200" dirty="0"/>
              <a:t>used to predict a numeric </a:t>
            </a:r>
            <a:r>
              <a:rPr lang="en-US" sz="3200" dirty="0" smtClean="0"/>
              <a:t>outcome. Linear </a:t>
            </a:r>
            <a:r>
              <a:rPr lang="en-US" sz="3200" dirty="0"/>
              <a:t>regression </a:t>
            </a:r>
            <a:r>
              <a:rPr lang="en-US" sz="3200" dirty="0" smtClean="0"/>
              <a:t>attempts </a:t>
            </a:r>
            <a:r>
              <a:rPr lang="en-US" sz="3200" dirty="0"/>
              <a:t>to establish a </a:t>
            </a:r>
            <a:r>
              <a:rPr lang="en-US" sz="3200" dirty="0" smtClean="0"/>
              <a:t>linear relationship </a:t>
            </a:r>
            <a:r>
              <a:rPr lang="en-US" sz="3200" dirty="0"/>
              <a:t>between independent variables and </a:t>
            </a:r>
            <a:r>
              <a:rPr lang="en-US" sz="3200" dirty="0" smtClean="0"/>
              <a:t>dependent </a:t>
            </a:r>
            <a:r>
              <a:rPr lang="en-US" sz="3200" dirty="0"/>
              <a:t>variable, that is also numeric.</a:t>
            </a:r>
            <a:endParaRPr lang="en-AU" sz="1600" dirty="0">
              <a:latin typeface="Lucida Sans"/>
              <a:cs typeface="Lucida Sans"/>
            </a:endParaRPr>
          </a:p>
        </p:txBody>
      </p:sp>
      <p:pic>
        <p:nvPicPr>
          <p:cNvPr id="2050" name="Picture 2" descr="http://www.atmos.washington.edu/~robwood/teaching/451/labs/images/concepts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4072384"/>
            <a:ext cx="3767708" cy="260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50590" y="1629594"/>
            <a:ext cx="9962829" cy="4608512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Lucida Sans"/>
                <a:cs typeface="Lucida Sans"/>
              </a:rPr>
              <a:t>Very simple algorithm, can fit in a 30 mins session </a:t>
            </a:r>
            <a:r>
              <a:rPr lang="en-US" sz="3200" dirty="0">
                <a:latin typeface="Lucida Sans"/>
                <a:cs typeface="Lucida Sans"/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.</a:t>
            </a:r>
          </a:p>
          <a:p>
            <a:r>
              <a:rPr lang="en-US" sz="3200" dirty="0" smtClean="0">
                <a:latin typeface="Lucida Sans"/>
                <a:cs typeface="Lucida Sans"/>
              </a:rPr>
              <a:t>Has numerous applications</a:t>
            </a:r>
          </a:p>
          <a:p>
            <a:pPr lvl="1"/>
            <a:r>
              <a:rPr lang="en-US" sz="2400" dirty="0" smtClean="0">
                <a:latin typeface="Lucida Sans"/>
                <a:cs typeface="Lucida Sans"/>
              </a:rPr>
              <a:t>Forecast sales/crop production/# of claims/resales prices/crime rate etc.</a:t>
            </a:r>
          </a:p>
          <a:p>
            <a:pPr lvl="1"/>
            <a:r>
              <a:rPr lang="en-US" sz="2400" dirty="0" smtClean="0">
                <a:latin typeface="Lucida Sans"/>
                <a:cs typeface="Lucida Sans"/>
              </a:rPr>
              <a:t>Acts a basis for classification using logistic regression</a:t>
            </a:r>
          </a:p>
          <a:p>
            <a:pPr lvl="1"/>
            <a:r>
              <a:rPr lang="en-US" sz="2400" dirty="0" smtClean="0">
                <a:latin typeface="Lucida Sans"/>
                <a:cs typeface="Lucida Sans"/>
              </a:rPr>
              <a:t>It can also model non linear relationships using feature engineering</a:t>
            </a:r>
          </a:p>
          <a:p>
            <a:r>
              <a:rPr lang="en-US" sz="3200" dirty="0" smtClean="0">
                <a:latin typeface="Lucida Sans"/>
                <a:cs typeface="Lucida Sans"/>
              </a:rPr>
              <a:t>Allows model interpretation which is crucial in certain domains like credit risk analysis</a:t>
            </a:r>
          </a:p>
          <a:p>
            <a:r>
              <a:rPr lang="en-US" dirty="0" smtClean="0"/>
              <a:t>Simpler algorithms </a:t>
            </a:r>
            <a:r>
              <a:rPr lang="en-US" dirty="0"/>
              <a:t>often outperform far more complex methods</a:t>
            </a:r>
            <a:endParaRPr lang="en-AU" sz="1600" dirty="0">
              <a:latin typeface="Lucida Sans"/>
              <a:cs typeface="Lucida Sans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Why Linear Regression</a:t>
            </a:r>
            <a:endParaRPr lang="en-AU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Theme">
  <a:themeElements>
    <a:clrScheme name="Readif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0000"/>
      </a:hlink>
      <a:folHlink>
        <a:srgbClr val="000000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PT Template" id="{D3A8159E-EC5E-4BE2-A53D-4F41700401BB}" vid="{5675FB5C-C390-422A-BB07-322425CFE30C}"/>
    </a:ext>
  </a:extLst>
</a:theme>
</file>

<file path=ppt/theme/theme2.xml><?xml version="1.0" encoding="utf-8"?>
<a:theme xmlns:a="http://schemas.openxmlformats.org/drawingml/2006/main" name="Telstra-Template">
  <a:themeElements>
    <a:clrScheme name="Telstra_Blue Colours">
      <a:dk1>
        <a:srgbClr val="000000"/>
      </a:dk1>
      <a:lt1>
        <a:sysClr val="window" lastClr="FFFFFF"/>
      </a:lt1>
      <a:dk2>
        <a:srgbClr val="00AAFF"/>
      </a:dk2>
      <a:lt2>
        <a:srgbClr val="505050"/>
      </a:lt2>
      <a:accent1>
        <a:srgbClr val="002898"/>
      </a:accent1>
      <a:accent2>
        <a:srgbClr val="7EC3FF"/>
      </a:accent2>
      <a:accent3>
        <a:srgbClr val="0093E2"/>
      </a:accent3>
      <a:accent4>
        <a:srgbClr val="5800B1"/>
      </a:accent4>
      <a:accent5>
        <a:srgbClr val="7D74FF"/>
      </a:accent5>
      <a:accent6>
        <a:srgbClr val="C3B5FF"/>
      </a:accent6>
      <a:hlink>
        <a:srgbClr val="002898"/>
      </a:hlink>
      <a:folHlink>
        <a:srgbClr val="7EC3FF"/>
      </a:folHlink>
    </a:clrScheme>
    <a:fontScheme name="Telstra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lstra-Template">
  <a:themeElements>
    <a:clrScheme name="Telstra_Blue Colours">
      <a:dk1>
        <a:srgbClr val="000000"/>
      </a:dk1>
      <a:lt1>
        <a:sysClr val="window" lastClr="FFFFFF"/>
      </a:lt1>
      <a:dk2>
        <a:srgbClr val="00AAFF"/>
      </a:dk2>
      <a:lt2>
        <a:srgbClr val="505050"/>
      </a:lt2>
      <a:accent1>
        <a:srgbClr val="002898"/>
      </a:accent1>
      <a:accent2>
        <a:srgbClr val="7EC3FF"/>
      </a:accent2>
      <a:accent3>
        <a:srgbClr val="0093E2"/>
      </a:accent3>
      <a:accent4>
        <a:srgbClr val="5800B1"/>
      </a:accent4>
      <a:accent5>
        <a:srgbClr val="7D74FF"/>
      </a:accent5>
      <a:accent6>
        <a:srgbClr val="C3B5FF"/>
      </a:accent6>
      <a:hlink>
        <a:srgbClr val="002898"/>
      </a:hlink>
      <a:folHlink>
        <a:srgbClr val="7EC3FF"/>
      </a:folHlink>
    </a:clrScheme>
    <a:fontScheme name="Telstra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7f030e8-4f67-4190-9607-d401977c152d">RCDE-233-277</_dlc_DocId>
    <_dlc_DocIdUrl xmlns="27f030e8-4f67-4190-9607-d401977c152d">
      <Url>https://readify.sharepoint.com/sites/engagements/_layouts/15/DocIdRedir.aspx?ID=RCDE-233-277</Url>
      <Description>RCDE-233-277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C340BD1FC5B499E56A439642D5016" ma:contentTypeVersion="3" ma:contentTypeDescription="Create a new document." ma:contentTypeScope="" ma:versionID="f9f7c2416114bcc18da9ab0fb782992e">
  <xsd:schema xmlns:xsd="http://www.w3.org/2001/XMLSchema" xmlns:xs="http://www.w3.org/2001/XMLSchema" xmlns:p="http://schemas.microsoft.com/office/2006/metadata/properties" xmlns:ns2="27f030e8-4f67-4190-9607-d401977c152d" targetNamespace="http://schemas.microsoft.com/office/2006/metadata/properties" ma:root="true" ma:fieldsID="01033078ee99b390e92dcb3037a730a0" ns2:_="">
    <xsd:import namespace="27f030e8-4f67-4190-9607-d401977c152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030e8-4f67-4190-9607-d401977c152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CF014B-9E10-405A-89FC-E661A34D61B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29F821E-9632-44CA-82CE-67CBF4DEB0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E2CBD0-0655-4F72-B781-DDFE0B9D4E88}">
  <ds:schemaRefs>
    <ds:schemaRef ds:uri="http://www.w3.org/XML/1998/namespace"/>
    <ds:schemaRef ds:uri="27f030e8-4f67-4190-9607-d401977c152d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2420F424-FE5F-4167-90B4-7026CF49E1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030e8-4f67-4190-9607-d401977c15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Readify%20PPT%20Template</Template>
  <TotalTime>4023</TotalTime>
  <Words>306</Words>
  <Application>Microsoft Office PowerPoint</Application>
  <PresentationFormat>Custom</PresentationFormat>
  <Paragraphs>47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Lucida Sans</vt:lpstr>
      <vt:lpstr>Segoe UI</vt:lpstr>
      <vt:lpstr>SegoeUI</vt:lpstr>
      <vt:lpstr>SegoeUI-Bold</vt:lpstr>
      <vt:lpstr>SegoeUI-Semilight</vt:lpstr>
      <vt:lpstr>Wingdings</vt:lpstr>
      <vt:lpstr>Readify Theme</vt:lpstr>
      <vt:lpstr>Telstra-Template</vt:lpstr>
      <vt:lpstr>1_Telstra-Template</vt:lpstr>
      <vt:lpstr>Machine learning with F#</vt:lpstr>
      <vt:lpstr>Agenda</vt:lpstr>
      <vt:lpstr>What is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yousry.mohamed@readify.net</dc:creator>
  <cp:keywords>F# Machine LEarning</cp:keywords>
  <dc:description/>
  <cp:lastModifiedBy>Yousry Mohamed</cp:lastModifiedBy>
  <cp:revision>189</cp:revision>
  <dcterms:created xsi:type="dcterms:W3CDTF">2014-05-28T05:50:23Z</dcterms:created>
  <dcterms:modified xsi:type="dcterms:W3CDTF">2016-05-20T02:58:14Z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0x010100416C340BD1FC5B499E56A439642D5016</vt:lpwstr>
  </property>
  <property fmtid="{D5CDD505-2E9C-101B-9397-08002B2CF9AE}" pid="3" name="_dlc_DocIdItemGuid">
    <vt:lpwstr>4d08daa8-1422-4d10-9560-03711df26a44</vt:lpwstr>
  </property>
</Properties>
</file>